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90" r:id="rId5"/>
  </p:sldIdLst>
  <p:sldSz cx="6858000" cy="9906000" type="A4"/>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97" autoAdjust="0"/>
    <p:restoredTop sz="96829" autoAdjust="0"/>
  </p:normalViewPr>
  <p:slideViewPr>
    <p:cSldViewPr snapToGrid="0" snapToObjects="1">
      <p:cViewPr varScale="1">
        <p:scale>
          <a:sx n="60" d="100"/>
          <a:sy n="60" d="100"/>
        </p:scale>
        <p:origin x="2508" y="66"/>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2214"/>
    </p:cViewPr>
  </p:sorterViewPr>
  <p:notesViewPr>
    <p:cSldViewPr snapToGrid="0" snapToObjects="1">
      <p:cViewPr varScale="1">
        <p:scale>
          <a:sx n="76" d="100"/>
          <a:sy n="76" d="100"/>
        </p:scale>
        <p:origin x="-828"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C5077A1-450E-408F-B206-3DB20FCC2838}" type="datetimeFigureOut">
              <a:rPr kumimoji="1" lang="ja-JP" altLang="en-US" smtClean="0"/>
              <a:t>2024/5/28</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F8625AC-4554-441D-9B7A-8D9BEC8F0E3F}" type="slidenum">
              <a:rPr kumimoji="1" lang="ja-JP" altLang="en-US" smtClean="0"/>
              <a:t>‹#›</a:t>
            </a:fld>
            <a:endParaRPr kumimoji="1" lang="ja-JP" altLang="en-US"/>
          </a:p>
        </p:txBody>
      </p:sp>
    </p:spTree>
    <p:extLst>
      <p:ext uri="{BB962C8B-B14F-4D97-AF65-F5344CB8AC3E}">
        <p14:creationId xmlns:p14="http://schemas.microsoft.com/office/powerpoint/2010/main" val="4214236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84475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4108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90205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160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2024/5/28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17940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91587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C6018D4-0BCC-474B-BAB3-076CC35EE01F}" type="datetimeFigureOut">
              <a:rPr kumimoji="1" lang="ja-JP" altLang="en-US" smtClean="0"/>
              <a:t>2024/5/28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73368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6018D4-0BCC-474B-BAB3-076CC35EE01F}" type="datetimeFigureOut">
              <a:rPr kumimoji="1" lang="ja-JP" altLang="en-US" smtClean="0"/>
              <a:t>2024/5/28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43235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018D4-0BCC-474B-BAB3-076CC35EE01F}" type="datetimeFigureOut">
              <a:rPr kumimoji="1" lang="ja-JP" altLang="en-US" smtClean="0"/>
              <a:t>2024/5/28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06749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27323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2024/5/28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978433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6018D4-0BCC-474B-BAB3-076CC35EE01F}" type="datetimeFigureOut">
              <a:rPr kumimoji="1" lang="ja-JP" altLang="en-US" smtClean="0"/>
              <a:t>2024/5/28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32476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4116" y="8270476"/>
            <a:ext cx="6301422"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200"/>
              <a:t>氏名</a:t>
            </a:r>
            <a:r>
              <a:rPr kumimoji="1" lang="en-US" altLang="ja-JP" sz="1200"/>
              <a:t>:</a:t>
            </a:r>
            <a:r>
              <a:rPr kumimoji="1" lang="ja-JP" altLang="en-US" sz="1200"/>
              <a:t>　　　　　　　　　　　　　　</a:t>
            </a:r>
            <a:r>
              <a:rPr kumimoji="1" lang="en-US" altLang="ja-JP" sz="1200"/>
              <a:t>TEL:</a:t>
            </a:r>
            <a:r>
              <a:rPr kumimoji="1" lang="ja-JP" altLang="en-US" sz="1200"/>
              <a:t>　　　　　　　　　　　　　　お支払方法</a:t>
            </a:r>
            <a:r>
              <a:rPr lang="ja-JP" altLang="en-US" sz="1200"/>
              <a:t>（</a:t>
            </a:r>
            <a:r>
              <a:rPr lang="en-US" altLang="ja-JP" sz="1200"/>
              <a:t>○</a:t>
            </a:r>
            <a:r>
              <a:rPr lang="ja-JP" altLang="en-US" sz="1200"/>
              <a:t>で囲む）　</a:t>
            </a:r>
            <a:r>
              <a:rPr lang="en-US" altLang="ja-JP" sz="1200"/>
              <a:t> </a:t>
            </a:r>
            <a:r>
              <a:rPr lang="ja-JP" altLang="en-US" sz="1200"/>
              <a:t>校費・私費</a:t>
            </a:r>
            <a:r>
              <a:rPr kumimoji="1" lang="en-US" altLang="ja-JP" sz="1200"/>
              <a:t> </a:t>
            </a:r>
            <a:r>
              <a:rPr kumimoji="1" lang="ja-JP" altLang="en-US" sz="1200"/>
              <a:t>　　　　</a:t>
            </a:r>
          </a:p>
        </p:txBody>
      </p:sp>
      <p:sp>
        <p:nvSpPr>
          <p:cNvPr id="5" name="テキスト ボックス 4"/>
          <p:cNvSpPr txBox="1"/>
          <p:nvPr/>
        </p:nvSpPr>
        <p:spPr>
          <a:xfrm>
            <a:off x="294425" y="8753419"/>
            <a:ext cx="6292375"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ja-JP" sz="1200"/>
              <a:t>学部名；　　　　　　 　　</a:t>
            </a:r>
            <a:r>
              <a:rPr lang="ja-JP" altLang="en-US" sz="1200"/>
              <a:t>　　　</a:t>
            </a:r>
            <a:r>
              <a:rPr lang="ja-JP" altLang="ja-JP" sz="1200"/>
              <a:t>学科名：　　　　　　　</a:t>
            </a:r>
            <a:r>
              <a:rPr lang="ja-JP" altLang="en-US" sz="1200"/>
              <a:t>　　　　　</a:t>
            </a:r>
            <a:r>
              <a:rPr lang="ja-JP" altLang="ja-JP" sz="1200"/>
              <a:t>研究科</a:t>
            </a:r>
            <a:r>
              <a:rPr lang="en-US" altLang="ja-JP" sz="1200"/>
              <a:t>or</a:t>
            </a:r>
            <a:r>
              <a:rPr lang="ja-JP" altLang="ja-JP" sz="1200"/>
              <a:t>研究室名：　　　　　　　　　　　　　</a:t>
            </a:r>
          </a:p>
        </p:txBody>
      </p:sp>
      <p:cxnSp>
        <p:nvCxnSpPr>
          <p:cNvPr id="6" name="直線コネクタ 5"/>
          <p:cNvCxnSpPr/>
          <p:nvPr/>
        </p:nvCxnSpPr>
        <p:spPr>
          <a:xfrm>
            <a:off x="322837" y="8646547"/>
            <a:ext cx="6212324"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直線コネクタ 6"/>
          <p:cNvCxnSpPr/>
          <p:nvPr/>
        </p:nvCxnSpPr>
        <p:spPr>
          <a:xfrm>
            <a:off x="294425" y="9092478"/>
            <a:ext cx="6301421"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pic>
        <p:nvPicPr>
          <p:cNvPr id="10" name="図 9" descr="大学生協ロゴ のコピー.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7638" y="9333087"/>
            <a:ext cx="412067" cy="490025"/>
          </a:xfrm>
          <a:prstGeom prst="rect">
            <a:avLst/>
          </a:prstGeom>
        </p:spPr>
      </p:pic>
      <p:sp>
        <p:nvSpPr>
          <p:cNvPr id="12" name="テキスト ボックス 15"/>
          <p:cNvSpPr txBox="1"/>
          <p:nvPr/>
        </p:nvSpPr>
        <p:spPr>
          <a:xfrm>
            <a:off x="4462091" y="9518031"/>
            <a:ext cx="1755547" cy="246221"/>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000" dirty="0"/>
              <a:t>発行：</a:t>
            </a:r>
            <a:r>
              <a:rPr kumimoji="1" lang="en-US" altLang="ja-JP" sz="1000" dirty="0"/>
              <a:t>2024</a:t>
            </a:r>
            <a:r>
              <a:rPr kumimoji="1" lang="ja-JP" altLang="en-US" sz="1000" dirty="0"/>
              <a:t>年</a:t>
            </a:r>
            <a:r>
              <a:rPr kumimoji="1" lang="en-US" altLang="ja-JP" sz="1000" dirty="0"/>
              <a:t>5</a:t>
            </a:r>
            <a:r>
              <a:rPr kumimoji="1" lang="ja-JP" altLang="en-US" sz="1000" dirty="0"/>
              <a:t>月</a:t>
            </a:r>
            <a:r>
              <a:rPr kumimoji="1" lang="en-US" altLang="ja-JP" sz="1000" dirty="0"/>
              <a:t>28</a:t>
            </a:r>
            <a:r>
              <a:rPr kumimoji="1" lang="ja-JP" altLang="en-US" sz="1000" dirty="0"/>
              <a:t>日</a:t>
            </a:r>
          </a:p>
        </p:txBody>
      </p:sp>
      <p:sp>
        <p:nvSpPr>
          <p:cNvPr id="15" name="テキスト ボックス 19"/>
          <p:cNvSpPr txBox="1"/>
          <p:nvPr/>
        </p:nvSpPr>
        <p:spPr>
          <a:xfrm>
            <a:off x="287021" y="867129"/>
            <a:ext cx="6015197" cy="1015663"/>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a:r>
              <a:rPr lang="ja-JP" altLang="en-US" sz="3000" b="1" dirty="0">
                <a:latin typeface="ＭＳ Ｐゴシック" panose="020B0600070205080204" pitchFamily="50" charset="-128"/>
                <a:ea typeface="ＭＳ Ｐゴシック" panose="020B0600070205080204" pitchFamily="50" charset="-128"/>
              </a:rPr>
              <a:t>リサーチの技法　第</a:t>
            </a:r>
            <a:r>
              <a:rPr lang="en-US" altLang="ja-JP" sz="3000" b="1" dirty="0">
                <a:latin typeface="ＭＳ Ｐゴシック" panose="020B0600070205080204" pitchFamily="50" charset="-128"/>
                <a:ea typeface="ＭＳ Ｐゴシック" panose="020B0600070205080204" pitchFamily="50" charset="-128"/>
              </a:rPr>
              <a:t>5</a:t>
            </a:r>
            <a:r>
              <a:rPr lang="ja-JP" altLang="en-US" sz="3000" b="1" dirty="0">
                <a:latin typeface="ＭＳ Ｐゴシック" panose="020B0600070205080204" pitchFamily="50" charset="-128"/>
                <a:ea typeface="ＭＳ Ｐゴシック" panose="020B0600070205080204" pitchFamily="50" charset="-128"/>
              </a:rPr>
              <a:t>版</a:t>
            </a:r>
            <a:endParaRPr lang="en-US" altLang="ja-JP" sz="3000" b="1" dirty="0">
              <a:latin typeface="ＭＳ Ｐゴシック" panose="020B0600070205080204" pitchFamily="50" charset="-128"/>
              <a:ea typeface="ＭＳ Ｐゴシック" panose="020B0600070205080204" pitchFamily="50" charset="-128"/>
            </a:endParaRPr>
          </a:p>
          <a:p>
            <a:pPr algn="ctr"/>
            <a:r>
              <a:rPr lang="en-US" altLang="ja-JP" sz="2400" b="1" dirty="0">
                <a:latin typeface="ＭＳ Ｐゴシック" panose="020B0600070205080204" pitchFamily="50" charset="-128"/>
                <a:ea typeface="ＭＳ Ｐゴシック" panose="020B0600070205080204" pitchFamily="50" charset="-128"/>
              </a:rPr>
              <a:t>The Craft of Research, 5th ed</a:t>
            </a:r>
            <a:r>
              <a:rPr lang="en-US" altLang="ja-JP" sz="2800" b="1" dirty="0">
                <a:latin typeface="ＭＳ Ｐゴシック" panose="020B0600070205080204" pitchFamily="50" charset="-128"/>
                <a:ea typeface="ＭＳ Ｐゴシック" panose="020B0600070205080204" pitchFamily="50" charset="-128"/>
              </a:rPr>
              <a:t>.</a:t>
            </a:r>
          </a:p>
        </p:txBody>
      </p:sp>
      <p:sp>
        <p:nvSpPr>
          <p:cNvPr id="19" name="テキスト ボックス 18"/>
          <p:cNvSpPr txBox="1"/>
          <p:nvPr/>
        </p:nvSpPr>
        <p:spPr>
          <a:xfrm>
            <a:off x="233083" y="6304081"/>
            <a:ext cx="6555589" cy="706668"/>
          </a:xfrm>
          <a:prstGeom prst="rect">
            <a:avLst/>
          </a:prstGeom>
          <a:noFill/>
        </p:spPr>
        <p:txBody>
          <a:bodyPr wrap="square" rtlCol="0">
            <a:spAutoFit/>
          </a:bodyPr>
          <a:lstStyle/>
          <a:p>
            <a:pPr algn="ctr">
              <a:lnSpc>
                <a:spcPct val="110000"/>
              </a:lnSpc>
            </a:pPr>
            <a:r>
              <a:rPr kumimoji="1" lang="ja-JP" altLang="en-US" sz="2400">
                <a:solidFill>
                  <a:srgbClr val="FF0000"/>
                </a:solidFill>
                <a:latin typeface="ＭＳ Ｐゴシック" panose="020B0600070205080204" pitchFamily="50" charset="-128"/>
                <a:ea typeface="ＭＳ Ｐゴシック" panose="020B0600070205080204" pitchFamily="50" charset="-128"/>
                <a:cs typeface="ヒラギノ角ゴ Std W8"/>
              </a:rPr>
              <a:t>組合員価格は生協店舗にお尋ねください</a:t>
            </a:r>
            <a:endParaRPr lang="en-US" altLang="ja-JP" sz="2400">
              <a:solidFill>
                <a:srgbClr val="FF0000"/>
              </a:solidFill>
              <a:latin typeface="ＭＳ Ｐゴシック" panose="020B0600070205080204" pitchFamily="50" charset="-128"/>
              <a:ea typeface="ＭＳ Ｐゴシック" panose="020B0600070205080204" pitchFamily="50" charset="-128"/>
              <a:cs typeface="ヒラギノ角ゴ Std W8"/>
            </a:endParaRPr>
          </a:p>
          <a:p>
            <a:pPr algn="ctr">
              <a:lnSpc>
                <a:spcPct val="110000"/>
              </a:lnSpc>
            </a:pPr>
            <a:r>
              <a:rPr lang="ja-JP" altLang="en-US" sz="1400">
                <a:solidFill>
                  <a:srgbClr val="FF0000"/>
                </a:solidFill>
                <a:latin typeface="+mj-ea"/>
                <a:ea typeface="+mj-ea"/>
                <a:cs typeface="ヒラギノ角ゴ Std W8"/>
              </a:rPr>
              <a:t>＊海外からの仕入れのため為替レートの変動により価格は変動します。</a:t>
            </a:r>
            <a:endParaRPr lang="en-US" altLang="ja-JP" sz="1400">
              <a:solidFill>
                <a:srgbClr val="FF0000"/>
              </a:solidFill>
              <a:latin typeface="+mj-ea"/>
              <a:ea typeface="+mj-ea"/>
              <a:cs typeface="ヒラギノ角ゴ Std W8"/>
            </a:endParaRPr>
          </a:p>
        </p:txBody>
      </p:sp>
      <p:sp>
        <p:nvSpPr>
          <p:cNvPr id="21" name="テキスト ボックス 20"/>
          <p:cNvSpPr txBox="1"/>
          <p:nvPr/>
        </p:nvSpPr>
        <p:spPr>
          <a:xfrm>
            <a:off x="16277" y="5244571"/>
            <a:ext cx="3240018" cy="1015663"/>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l" rtl="0" fontAlgn="base"/>
            <a:r>
              <a:rPr lang="ja-JP" altLang="en-US" sz="1000" b="0" i="0" u="none" strike="noStrike" dirty="0">
                <a:solidFill>
                  <a:srgbClr val="000000"/>
                </a:solidFill>
                <a:effectLst/>
                <a:latin typeface="Meiryo UI" panose="020B0604030504040204" pitchFamily="50" charset="-128"/>
                <a:ea typeface="ＭＳ Ｐ明朝" panose="02020600040205080304" pitchFamily="18" charset="-128"/>
              </a:rPr>
              <a:t>●著者：</a:t>
            </a:r>
            <a:r>
              <a:rPr lang="en-US" altLang="ja-JP" sz="900" b="0" i="0" u="none" strike="noStrike" dirty="0">
                <a:solidFill>
                  <a:srgbClr val="000000"/>
                </a:solidFill>
                <a:effectLst/>
                <a:latin typeface="ＭＳ Ｐ明朝" panose="02020600040205080304" pitchFamily="18" charset="-128"/>
                <a:ea typeface="ＭＳ Ｐ明朝" panose="02020600040205080304" pitchFamily="18" charset="-128"/>
              </a:rPr>
              <a:t>Booth, Wayne C./</a:t>
            </a:r>
            <a:r>
              <a:rPr lang="en-US" altLang="ja-JP" sz="900" b="0" i="0" u="none" strike="noStrike" dirty="0" err="1">
                <a:solidFill>
                  <a:srgbClr val="000000"/>
                </a:solidFill>
                <a:effectLst/>
                <a:latin typeface="ＭＳ Ｐ明朝" panose="02020600040205080304" pitchFamily="18" charset="-128"/>
                <a:ea typeface="ＭＳ Ｐ明朝" panose="02020600040205080304" pitchFamily="18" charset="-128"/>
              </a:rPr>
              <a:t>Colomb</a:t>
            </a:r>
            <a:r>
              <a:rPr lang="en-US" altLang="ja-JP" sz="900" b="0" i="0" u="none" strike="noStrike" dirty="0">
                <a:solidFill>
                  <a:srgbClr val="000000"/>
                </a:solidFill>
                <a:effectLst/>
                <a:latin typeface="ＭＳ Ｐ明朝" panose="02020600040205080304" pitchFamily="18" charset="-128"/>
                <a:ea typeface="ＭＳ Ｐ明朝" panose="02020600040205080304" pitchFamily="18" charset="-128"/>
              </a:rPr>
              <a:t>, Gregory G./Williams, Joseph M./</a:t>
            </a:r>
            <a:r>
              <a:rPr lang="en-US" altLang="ja-JP" sz="900" b="0" i="0" u="none" strike="noStrike" dirty="0" err="1">
                <a:solidFill>
                  <a:srgbClr val="000000"/>
                </a:solidFill>
                <a:effectLst/>
                <a:latin typeface="ＭＳ Ｐ明朝" panose="02020600040205080304" pitchFamily="18" charset="-128"/>
                <a:ea typeface="ＭＳ Ｐ明朝" panose="02020600040205080304" pitchFamily="18" charset="-128"/>
              </a:rPr>
              <a:t>Bizup</a:t>
            </a:r>
            <a:r>
              <a:rPr lang="en-US" altLang="ja-JP" sz="900" b="0" i="0" u="none" strike="noStrike" dirty="0">
                <a:solidFill>
                  <a:srgbClr val="000000"/>
                </a:solidFill>
                <a:effectLst/>
                <a:latin typeface="ＭＳ Ｐ明朝" panose="02020600040205080304" pitchFamily="18" charset="-128"/>
                <a:ea typeface="ＭＳ Ｐ明朝" panose="02020600040205080304" pitchFamily="18" charset="-128"/>
              </a:rPr>
              <a:t>, Joseph/Fitzgerald, William T.</a:t>
            </a:r>
          </a:p>
          <a:p>
            <a:pPr algn="l" rtl="0" fontAlgn="base"/>
            <a:r>
              <a:rPr lang="ja-JP" altLang="ja-JP" sz="1000" b="0" i="0" u="none" strike="noStrike" dirty="0">
                <a:solidFill>
                  <a:srgbClr val="000000"/>
                </a:solidFill>
                <a:effectLst/>
                <a:latin typeface="Meiryo UI" panose="020B0604030504040204" pitchFamily="50" charset="-128"/>
                <a:ea typeface="ＭＳ Ｐ明朝" panose="02020600040205080304" pitchFamily="18" charset="-128"/>
              </a:rPr>
              <a:t>●</a:t>
            </a:r>
            <a:r>
              <a:rPr lang="ja-JP" altLang="en-US" sz="1000" dirty="0">
                <a:solidFill>
                  <a:srgbClr val="000000"/>
                </a:solidFill>
                <a:latin typeface="ＭＳ Ｐ明朝" panose="02020600040205080304" pitchFamily="18" charset="-128"/>
                <a:ea typeface="ＭＳ Ｐ明朝" panose="02020600040205080304" pitchFamily="18" charset="-128"/>
              </a:rPr>
              <a:t>出版社</a:t>
            </a:r>
            <a:r>
              <a:rPr lang="ja-JP" altLang="ja-JP" sz="10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900" b="0" i="0" u="none" strike="noStrike" dirty="0">
                <a:solidFill>
                  <a:srgbClr val="000000"/>
                </a:solidFill>
                <a:effectLst/>
                <a:latin typeface="ＭＳ Ｐ明朝" panose="02020600040205080304" pitchFamily="18" charset="-128"/>
                <a:ea typeface="ＭＳ Ｐ明朝" panose="02020600040205080304" pitchFamily="18" charset="-128"/>
              </a:rPr>
              <a:t>The University of Chicago Press Editorial</a:t>
            </a:r>
            <a:r>
              <a:rPr lang="ja-JP" altLang="en-US" sz="900" dirty="0">
                <a:solidFill>
                  <a:srgbClr val="000000"/>
                </a:solidFill>
                <a:latin typeface="ＭＳ Ｐ明朝" panose="02020600040205080304" pitchFamily="18" charset="-128"/>
                <a:ea typeface="ＭＳ Ｐ明朝" panose="02020600040205080304" pitchFamily="18" charset="-128"/>
              </a:rPr>
              <a:t>　</a:t>
            </a:r>
            <a:r>
              <a:rPr lang="en-US" altLang="ja-JP" sz="900" b="0" i="0" u="none" strike="noStrike" dirty="0">
                <a:solidFill>
                  <a:srgbClr val="000000"/>
                </a:solidFill>
                <a:effectLst/>
                <a:latin typeface="ＭＳ Ｐ明朝" panose="02020600040205080304" pitchFamily="18" charset="-128"/>
                <a:ea typeface="ＭＳ Ｐ明朝" panose="02020600040205080304" pitchFamily="18" charset="-128"/>
              </a:rPr>
              <a:t>Staff </a:t>
            </a:r>
          </a:p>
          <a:p>
            <a:pPr algn="l" rtl="0" fontAlgn="base"/>
            <a:r>
              <a:rPr lang="ja-JP" altLang="ja-JP" sz="10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1000" b="0" i="0" u="none" strike="noStrike" dirty="0">
                <a:solidFill>
                  <a:srgbClr val="000000"/>
                </a:solidFill>
                <a:effectLst/>
                <a:latin typeface="ＭＳ Ｐ明朝" panose="02020600040205080304" pitchFamily="18" charset="-128"/>
                <a:ea typeface="ＭＳ Ｐ明朝" panose="02020600040205080304" pitchFamily="18" charset="-128"/>
              </a:rPr>
              <a:t>ISBN</a:t>
            </a:r>
            <a:r>
              <a:rPr lang="ja-JP" altLang="ja-JP" sz="10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1000" b="0" i="0" u="none" strike="noStrike" dirty="0">
                <a:solidFill>
                  <a:srgbClr val="000000"/>
                </a:solidFill>
                <a:effectLst/>
                <a:latin typeface="ＭＳ Ｐ明朝" panose="02020600040205080304" pitchFamily="18" charset="-128"/>
                <a:ea typeface="ＭＳ Ｐ明朝" panose="02020600040205080304" pitchFamily="18" charset="-128"/>
              </a:rPr>
              <a:t>978-0-226-82667-7</a:t>
            </a:r>
            <a:endParaRPr lang="en-US" altLang="ja-JP" sz="1000" b="0" i="0" dirty="0">
              <a:solidFill>
                <a:srgbClr val="000000"/>
              </a:solidFill>
              <a:effectLst/>
              <a:latin typeface="ＭＳ Ｐ明朝" panose="02020600040205080304" pitchFamily="18" charset="-128"/>
              <a:ea typeface="ＭＳ Ｐ明朝" panose="02020600040205080304" pitchFamily="18" charset="-128"/>
            </a:endParaRPr>
          </a:p>
          <a:p>
            <a:pPr algn="l" rtl="0" fontAlgn="base"/>
            <a:r>
              <a:rPr lang="ja-JP" altLang="ja-JP" sz="1000" b="0" i="0" u="none" strike="noStrike" dirty="0">
                <a:solidFill>
                  <a:srgbClr val="000000"/>
                </a:solidFill>
                <a:effectLst/>
                <a:latin typeface="ＭＳ Ｐ明朝" panose="02020600040205080304" pitchFamily="18" charset="-128"/>
                <a:ea typeface="ＭＳ Ｐ明朝" panose="02020600040205080304" pitchFamily="18" charset="-128"/>
              </a:rPr>
              <a:t>●</a:t>
            </a:r>
            <a:r>
              <a:rPr lang="en-US" altLang="ja-JP" sz="1000" b="0" i="0" u="none" strike="noStrike" dirty="0">
                <a:solidFill>
                  <a:srgbClr val="000000"/>
                </a:solidFill>
                <a:effectLst/>
                <a:latin typeface="ＭＳ Ｐ明朝" panose="02020600040205080304" pitchFamily="18" charset="-128"/>
                <a:ea typeface="ＭＳ Ｐ明朝" panose="02020600040205080304" pitchFamily="18" charset="-128"/>
              </a:rPr>
              <a:t> paper/368P.</a:t>
            </a:r>
            <a:endParaRPr lang="en-US" altLang="ja-JP" sz="1000" b="0" i="0" dirty="0">
              <a:solidFill>
                <a:srgbClr val="000000"/>
              </a:solidFill>
              <a:effectLst/>
              <a:latin typeface="ＭＳ Ｐ明朝" panose="02020600040205080304" pitchFamily="18" charset="-128"/>
              <a:ea typeface="ＭＳ Ｐ明朝" panose="02020600040205080304" pitchFamily="18" charset="-128"/>
            </a:endParaRPr>
          </a:p>
          <a:p>
            <a:pPr algn="l" rtl="0" fontAlgn="base"/>
            <a:r>
              <a:rPr lang="ja-JP" altLang="ja-JP" sz="1000" b="0" i="0" u="none" strike="noStrike" dirty="0">
                <a:solidFill>
                  <a:srgbClr val="000000"/>
                </a:solidFill>
                <a:effectLst/>
                <a:latin typeface="ＭＳ Ｐ明朝" panose="02020600040205080304" pitchFamily="18" charset="-128"/>
                <a:ea typeface="ＭＳ Ｐ明朝" panose="02020600040205080304" pitchFamily="18" charset="-128"/>
              </a:rPr>
              <a:t>●刊行：</a:t>
            </a:r>
            <a:r>
              <a:rPr lang="en-US" altLang="ja-JP" sz="1000" b="0" i="0" u="none" strike="noStrike" dirty="0">
                <a:solidFill>
                  <a:srgbClr val="000000"/>
                </a:solidFill>
                <a:effectLst/>
                <a:latin typeface="ＭＳ Ｐ明朝" panose="02020600040205080304" pitchFamily="18" charset="-128"/>
                <a:ea typeface="ＭＳ Ｐ明朝" panose="02020600040205080304" pitchFamily="18" charset="-128"/>
              </a:rPr>
              <a:t>2024</a:t>
            </a:r>
            <a:r>
              <a:rPr lang="ja-JP" altLang="ja-JP" sz="1000" b="0" i="0" u="none" strike="noStrike" dirty="0">
                <a:solidFill>
                  <a:srgbClr val="000000"/>
                </a:solidFill>
                <a:effectLst/>
                <a:latin typeface="ＭＳ Ｐ明朝" panose="02020600040205080304" pitchFamily="18" charset="-128"/>
                <a:ea typeface="ＭＳ Ｐ明朝" panose="02020600040205080304" pitchFamily="18" charset="-128"/>
              </a:rPr>
              <a:t>年</a:t>
            </a:r>
            <a:r>
              <a:rPr lang="en-US" altLang="ja-JP" sz="1000" dirty="0">
                <a:solidFill>
                  <a:srgbClr val="000000"/>
                </a:solidFill>
                <a:latin typeface="ＭＳ Ｐ明朝" panose="02020600040205080304" pitchFamily="18" charset="-128"/>
                <a:ea typeface="ＭＳ Ｐ明朝" panose="02020600040205080304" pitchFamily="18" charset="-128"/>
              </a:rPr>
              <a:t>6</a:t>
            </a:r>
            <a:r>
              <a:rPr lang="ja-JP" altLang="ja-JP" sz="1000" b="0" i="0" u="none" strike="noStrike" dirty="0">
                <a:solidFill>
                  <a:srgbClr val="000000"/>
                </a:solidFill>
                <a:effectLst/>
                <a:latin typeface="ＭＳ Ｐ明朝" panose="02020600040205080304" pitchFamily="18" charset="-128"/>
                <a:ea typeface="ＭＳ Ｐ明朝" panose="02020600040205080304" pitchFamily="18" charset="-128"/>
              </a:rPr>
              <a:t>月</a:t>
            </a:r>
            <a:r>
              <a:rPr lang="en-US" altLang="ja-JP" sz="1000" b="0" i="0" dirty="0">
                <a:solidFill>
                  <a:srgbClr val="000000"/>
                </a:solidFill>
                <a:effectLst/>
                <a:latin typeface="ＭＳ Ｐ明朝" panose="02020600040205080304" pitchFamily="18" charset="-128"/>
                <a:ea typeface="ＭＳ Ｐ明朝" panose="02020600040205080304" pitchFamily="18" charset="-128"/>
              </a:rPr>
              <a:t>​</a:t>
            </a:r>
          </a:p>
        </p:txBody>
      </p:sp>
      <p:sp>
        <p:nvSpPr>
          <p:cNvPr id="11" name="AutoShape 4" descr="data:image/jpeg;base64,/9j/4AAQSkZJRgABAQAAAQABAAD/2wBDABQODxIPDRQSEBIXFRQYHjIhHhwcHj0sLiQySUBMS0dARkVQWnNiUFVtVkVGZIhlbXd7gYKBTmCNl4x9lnN+gXz/2wBDARUXFx4aHjshITt8U0ZTfHx8fHx8fHx8fHx8fHx8fHx8fHx8fHx8fHx8fHx8fHx8fHx8fHx8fHx8fHx8fHx8fHz/wAARCAEVAN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B1TUr6PVLxI725RFncKqysABuPA5qr/auo/8AP/df9/m/xo1f/kL3v/XxJ/6EaqUAW/7V1H/n/uv+/wA3+NH9q6j/AM/91/3+b/GqlFAFv+1dR/5/7r/v83+NH9q6j/z/AN1/3+b/ABqpRQBb/tXUf+f+6/7/ADf40f2rqP8Az/3X/f5v8aqUUAW/7V1H/n/uv+/zf40f2rqP/P8A3X/f5v8AGqlFAFv+1dR/5/7r/v8AN/jR/auo/wDP/df9/m/xqpRQB2LXFxnieX/vs0n2i4/5+Jf++zTH+9SV7qjG2x5nM+5J9ouP+fiX/vs1W1K7uo7F3S6mVgRyJCD1qWqmq/8AIOk+o/nWdWMfZvQqDfMtTJ/tXUf+f+6/7/N/jR/auo/8/wDdf9/m/wAaqUV4x6Jb/tXUf+f+6/7/ADf40f2rqP8Az/3X/f5v8aqUUAW/7V1H/n/uv+/zf40f2rqP/P8A3X/f5v8AGqlFAFv+1dR/5/7r/v8AN/jR/auo/wDP/df9/m/xqpRQBb/tXUf+f+6/7/N/jR/auo/8/wDdf9/m/wAaqUUAW/7V1H/n/uv+/wA3+Ndl4QmlutLle5keZxOQGkYsQNq8c1wVdz4I/wCQRN/18H/0FaAOR1f/AJC97/18Sf8AoRqpVvV/+Qve/wDXxJ/6EaqUAFFFFABRRRQAUUUUAFFFFABRRRTA7IbBnepJyfxGOP1pcwZJMZIJXgduu7+lcj9quP8AnvJ/32aPtM//AD2k/wC+zXb9aj2Zy+wfc69TBtQPGSwYF2xwRxnA/P8Az0ztYA/s9yq4xtz7nPWsH7TP/wA9pP8Avs0jTzOu15XZfQsSKmWITi1Z6jVFpp3I6KKK4zpCiiigAooooAKKKKACiiigArufBH/IIm/6+D/6CtcNXc+CP+QRN/18H/0FaAOR1f8A5C97/wBfEn/oRqpVvV/+Qve/9fEn/oRqpQAUUUUAFFFFABRRRQAUUUUAFPiiaaVI0GWcgDJxTKs2jxxCWSTJOzYqg4Jzwf0zTEyBo3V2QqdyZDD0xSvGUVGOMONw+mSP6Vd81WuHkhcIZoSCGYcN3BPvjP41E7xtYIqsolVfmz1I3Hgfz/H2osK5VZSrEHGR6HNJVxpkja4aLZuJXYcdPXHpUqPEZbpQyJE7ZEgIBA56DuPYe1Fh3KDRsqK5HyvnafXFNpSSQAScDp7UlIYUUUUAFFFFABRRRQAUUUUAFdz4I/5BE3/Xwf8A0Fa4au58Ef8AIIm/6+D/AOgrQByOr/8AIXvf+viT/wBCNVKt6v8A8he9/wCviT/0I1UoAKKKKACiiigCezs5r2Ux26gsql2LMFAUdSSeKmuNKu7e3NwypJCpwzxSLIFPvtJx+NWPD8byzXscalnezkCqOpOBU1laXGlwXlxfo1uktu8KI/DSMwwMDrgdc+1AGTHbSywTTomY4ceYcjjJwKirY0iLz9L1SMyxxArF88hwo+aoP7KX/oI2H/f0/wCFAFZrKdL77G6hZ9/l7Swxu+vSopYnhleKVSsiMVZT2Iq74g/5Dt9/12b+daK3EE8Ca1cEPc2wETxsCfNlA/dsfbAJP+570AYtxaT21x9nljIm4+QckZ6Djv7Vc/sG+yUCwmYDJgEyGQcZ+7nP4VWtL17fUor1x5rpKJG3H7xzk81avNNEqS3mnTfarcZd1PEsQ/2l/HqMjigDPt4JLmTy4V3NtZsZxwASf0BqOtHQv+Qgf+uE3/otqf4fQfbpLggM1rBJOgPQso4/XB/CgBg0S7wPNMEEhAIimnVHP/AScj8apTwyW8zwzIUkQ4ZT2NNkd5ZGkkYs7ElmJyST3ptAFqLT7iWwmvUUeRCwViTznjoO/UfnVWuhjdbS8sdMlysbQmO44xhpRk5+mU/75rBmieCZ4pBteNirD0IODQA65t5bWYwzrtkABIyDwQCOnsRUVafiH/kLyf8AXOL/ANFrWZQAUUUUAFFFFABXc+CP+QRN/wBfB/8AQVrhq7nwR/yCJv8Ar4P/AKCtAHI6v/yF73/r4k/9CNVKt6v/AMhe9/6+JP8A0I1UoAKKKKACiitC3sIVtVu7+doYXJEaRrueTHBIGQAPc0AJpM8UBvPOcJvtZEXjqxHAqh161bu47ARCSynmLbsGKaMAgeoIJBpJ7MRafa3W/JnZxtx93bjv+NAEtnPFHpWoxO+JJRH5a4+9hsn9KoVa02zF/epbl/L3KzbsZ6KW/pSafa/br+C237PNcLuxnFAEmszR3Gr3c0LB43lJVh3FLHNEui3EBYea08bBcdQFbJ/Wlkj0ry38u5vC+DtDQKAT2z81O0bTF1SeSJ5xBtTKkrkFiwUD8yKAKVukUk6JPKYoicM4XdtHrjvWzp0dvo92t9Jf208aK22KFiWlyCMEEcDnnNYbKVYqwIYHBB6itG80oWulW1202ZJjhotv3ARlefcYP40ARaRNHBel5mCL5Uq5PqUYD9TTNOvDYXiT7BIoyroejqRgj8jSR2gfTprvfgxSIm3HXcDzn8KmsrGKS0kvbyVorVHEY2JuZ3POAMgDjnJoAlfTLSZjJZ6lbrCeQtwSkiexGDn8Kgs4rRdWjS4nVrRHy8m04ZRzjHXnp+NMvI7JUR7K4lfJIaOWPay++QSDVvTrHT76aC2F1cpcS4H+pUqD9d2cfhQA2bxBqks0jrezRh2LBVc4XJ6Co9YmhurpLqFwWnjV5lC42ydG/MjP41Hcpp6xZtZrl5M9JIlUY+oY1NFZWaafDdXk86+c7qqxRBsbcZzlh60AWtSt7a/vDcx6laIrog2uXDAhADnCnuKxpEEcroHVwpIDL0b3HtVvULFbVIJoJfPtrhSY5Nu05HBBHYg0moWItBBLE5ltrhN8chGPZgfcHigCnRVvULIWJiidybgpulTGBGT0X646/WqlABRRRQAV3Pgj/kETf9fB/wDQVrhq7nwR/wAgib/r4P8A6CtAHI6v/wAhe9/6+JP/AEI1Uq3q/wDyF73/AK+JP/QjVSgAooooAK1Ne3eZZH/ln9ji8v6Y5/XNZdaFtqERtFs7+AzwISY2RtrxZ64PIIPoaAM+twmzGg6f9tS4f95Ns8l1XHK5zkGs67ewMYSyhnDZyZJpAePTAFJPeedp9ra7MeQztuz97dj/AAoA1tFbTDqSi1iu1m8uTaZJVK/6tuoCis/w/wD8h2xx/wA9l/nUOm3n2C9S4KeZtVl25xnKlf603T7r7DfwXOzf5ThtucZxQBNcnSzC32VLwTZG0yOpX8cCnaYStpqTKSGWBSCOoPmJSNNpRRtlpdBiPlJuFIB/75qG1uvs8F1Hs3faIwmc42/MDn9KANK6tUv9YtrjhLe9T7RIQeExky/kVb9KTULlr3RnuWGPMv2IX+6NgwPwGB+FVYdVaLSZbLywzMTsl3HKK2NwH12j9fWoTeZ0oWXl9JzNvz6qBjH4UAWIP+RevP8Ar4i/k9RWN+tvHJb3MIuLSXBaPOCrDoynsefx6VHHd7NOmtNmfNkR92em0HjH40+zlsBE0V7bSMS2Vmhk2sOOmDkEfrQA6/sY4YY7uzlM1pKxVSwwyMP4WHrg/jUnhz/kPWX/AF0qO9vopLaOzs4mitY2L/O25nY8bj26ADAqPTbv7BqEF1s8zym3bc4z+NAFWt2GKzn0fTY72eSANPKFdVBUfcyWyRjtWFVma783T7a12Y8hnbdn727Hb8KALOsSskken+S0MdmWRVc5YknJYn34/DFWNDuFNtdRTRLKtqhu4Q3RXXA59QcjI9hVC8vReQW4kj/0iJdjS5/1ij7uR6jpn6UljefZFuh5e/z4Gi6425IOf0oAryyPNK8sjFnclmY9STTaKKACiiigArufBH/IIm/6+D/6CtcNXc+CP+QRN/18H/0FaAOR1f8A5C97/wBfEn/oRqpVvV/+Qve/9fEn/oRqpQAUUUUAFFFFABRRRQAUUUUAFKFJyQCccn2pKlhl8tZRzh028fUUwGFHBIKMCvXjpSiN2RnVSUXqewq4NQwM/MWDE4IBByFBP6frUcVxEiEOhI8wOF2ggj09qLIm7K3lvx8h56cdf85FNrQ+3x7myrEMAGJAywG3g/8AfJ/OkF9Eu3bCMhccqOOVyB+R/wC+qdkF2UKKKKkoKKKKACiiigAooooAKKKKACu58Ef8gib/AK+D/wCgrXDV3Pgj/kETf9fB/wDQVoA5HV/+Qve/9fEn/oRqpVvV/wDkL3v/AF8Sf+hGqlABRRRQAUUUUAFFFFABRRRQAUUUUAFFFFABRSgEnABJPYVYSwncZwB7E81cYSn8KuS5JblaipZbeWE4kQj3qKlKLi7NDTT2CiiipGFFFFABRRRQAUUUUAFdz4I/5BE3/Xwf/QVrhq7nwR/yCJv+vg/+grQByOr/APIXvf8Ar4k/9CNVKt6v/wAhe9/6+JP/AEI1UoAKKKKACiiigAoopVBZgAMknApgJRWtc6DPbhF8xJJXQtsX2GcfWspFZ2CqMseAKqUJRsmtyIzjJXTErb0bRBex+dM2E7CnWmgF498pJ9hwKlczaf8Au0ciLuB2rtoYVv4tznqVub3YMgudJhF2sCNs38K3bPbNY7xSJM0LKRIrbSvoRW/FHM2pwJOw8v8A1nm54KjvVS9XdqlzOVx5jkx+6nofxFaVMPGpOKh8x06klo9SCKNYVwPvHqafkg5B5rbsNKga282Y5YjNVBaJ/aK2+MxyZGfTiu+E6cE4xWiMvaKTEtwLyFo2/wBYoyKzpbZCxDgqRwSv+FWLGXybyNuxbBq1q8HlXWQOHGaJQjKXJJXTBNwlZGFcW0kGC2Gjb7rr0NQ1rwzCIlJVEkD8Oh/n9aralp5s2V4yXt5PuP8A0PvXkYnDOi7rY6YVLuzKNFFFcZsFFFFABRRRQAV3Pgj/AJBE3/Xwf/QVrhq7nwR/yCJv+vg/+grQByOr/wDIXvf+viT/ANCNVKt6v/yF73/r4k/9CNVKACiiigAooooAKUEggjqKfbiMzoJ9/l5+YJ1I9q2bXSbWa/QMzJCy7zG5+ZeeAfwranSlPWJnOooblLTr4wXBlkJd8FUGeMkYzUsaW8Wpym3O6FWwp/nitCbTrGS+W2QAJIMBl6qexrMuJBDAloyBZraRlZh355/lXoRT54up01v/AF2MFKM/h6nTDUIkhABFZl7Mk6nFY6SSynbGrOfQDNKZ5EdQ6kd8Eda6Y+yg7pmSoNM2ZFuU0YRmIrzlXJ7dxj/PSqmouJHiSP7sUKorf3++fzNEuvSTRhHwVxjAq/b2fnWVq0w25Rsk9gSSP8+9EZqLu39wtYayRjJqUqoE3kAdqkgv3Nyr91BxUkukyiJJpYwFkOFOcZ9M1VSJYycZz057U4qpKVnZryNf3bWg7pg+hrc1hfMsrab1ArDPSt+4+fQoD6AVpV0lF+ZlPdMwXFX9MeO5gksbnmNunqvoR9KpuKZDIYblGHrg1VSCnFxZbXMtCneW0lndSW8v3kOM+o7GoK6PxBbi4sYr1B88WEf3U9D+B4/Gucr5yceSTidVOfPG4UUUVBoFFFFABXc+CP8AkETf9fB/9BWuGrufBH/IIm/6+D/6CtAHI6v/AMhe9/6+JP8A0I1Uq3q//IXvf+viT/0I1UoAKKKKACiiigDS0/T4bi1lnnuREU4RB1Y0y8jksLjy9+5XUOrdyCO9U42fcoTOc8D3rbu9Gu5nie6nUzSjA4zz1Ga7acmor2V0zCT5Ze+9GQabqotpAZ8NFHlgoHzM2OOaedNW5hF7cXSrLcOWKLyRk9ajhKKiWEtmglydznlmz0rZlgtEt2hELxyxqM7xg49RW0Ye0tKpqYzlyP3dDKsb46LJc27xq0oYqx+npSvMZ7ZGiQGczlosjO0Y+Y/TOPypNSt0m01L0D99G/lykfxjsx9+Kl0IRoQX6kZyacOa7pW26oJcvL7RbkkNutu3nz2STvnJLHGfw6VqfbYtQhYYKqwKOO6ZFSXM8TLtGKyIZFt9SQ9Y5fkceoNbxhGSbSsznu5blBbi5ZhFNIzQqcdeoHpRIxeV3YYZyWI+tXzpphlkjGSFYgH2ouLQm0aTHzRnn6V0QcY7O9zXnjfQzT0rfb/kBwj2rAPSt2c7dNhT/ZFOtvH1JqdDJkFVJatymqkpq29DWmdDp6i906a3PPmxkD644/WuQrqvDknzJ7GucvoxFfXEY6JKy/kTXi4xWncrD6SlEgoooriOsKKKKACu58Ef8gib/r4P/oK1w1dz4I/5BE3/AF8H/wBBWgDkdX/5C97/ANfEn/oRqpVvV/8AkL3v/XxJ/wChGqlABRRRQAU5CodS43KCMj1FNopoDRuLy1MsM9rbLFIjklOqleMfXvT5NSF15STfJHuJk28DBOeBWXV7TYrNmd78uIwvybR1aumlVqOVodTGUIpXfQtywbc6hbTp8ih1hDZaNMgAE+vIpGv71fNkuYpS8kZRSynBz3zUd3aC38i6gDG0lAJ7hWyeD+Wea0W1xpoEtlTqNoArqpRm01F211MZPZ2uVGEkVrBZzxOqO4mkc9CP4Rn86bqSrZ3h8hgYXAZCO3qPwNad3bStZR2VwoSaMF0fORt7isK8iuLVxBcpyw3LzkMOxFac6p3lfV/cwpvnf9feL9sbPLE1PYF7zUYVHQHJ+lRR6bJJCJF3bR99iOBWrpypYkpt2uQCWJzuHt7Vpz1pbqwVHCKfLubzRqxLHqTmq7xKYrhcdUNM+1jHWmG4HlzHP8BrFRkjjObUZIHqcVr38mFVB2wKzLYZnTPQHNS3M2585r0ZK8kdEleSRFI1VJDUkj1AxrOpKyN4Rsb3hzll+tYWpNv1K7YdDM5/8eNb+gkQQtO33Y1Ln8Oa5hmLMWJyScmvJxj95IVFe/JiUUUVxHUFFFFABXc+CP8AkETf9fB/9BWuGrufBH/IIm/6+D/6CtAHI6v/AMhe9/6+JP8A0I1Uq3q//IXvf+viT/0I1UoAKKKKACiiigArc02/toLEwTwJMG5wwzzWHShiOlb0akYN8yumZzhzqx0trdQz2uoxMAsJhLbeykdMfjiucjcowYHkdKPNfyzGDhWOSB3pExvXPTPNVUq89RSjoKFPkubdhHqF04nZiVAOMnPUYqS6sZ9RuAyuBcQoqrAeMqP7p9ep59atWGqRQW2w8GoJ79BcxTocMGFelKjKXuy6dTj55c10ivDrcltb/ZSg2g8gjmo5LvfBAP4l3H6KTwP5/nU+son9qTYUYfDEehIBNZEitE2DyD0NW5clqklo/wCtTWEYS1SL32lvWpUuCYZBn7wxWXvq1HnyxW8JwqfCEqaRLEdis3tgVXeTJNOmk2riquamrUUdCoR6ji2ab1IA70VYsYfOuRkgKvJJ6CuXm5mav3Vc0bqT7Honlg4e4Owf7o5J/kPxrAq3qV39rudy8RINkY9h/j1qpXmVp+0m2FKPLHXcKKKKxNQooooAK7nwR/yCJv8Ar4P/AKCtcNXc+CP+QRN/18H/ANBWgDkdX/5C97/18Sf+hGqlW9X/AOQve/8AXxJ/6EaqUAFFFFABRRRQAUUUUAFFFFAEglYDBp6TBZFdvm2nOPWoKK3+sVbWuTyo0hK1wPNkbc7nLH3pSAylWGQaq2kgBMbHg8j61ar3MPUVWkn8jnkuVkC2wVs5yKmYhVpSQoyaqyybzgdKJOnh4aKwK83qNdt7ZptFGQOteXKrzPmZvYUAsQFGSelSSzCKE28Jzn/WMO/sPaoDJgELxnqaZWE62lkHL3CiiiucsKKKKACiiigArufBH/IIm/6+D/6CtcNXc+CP+QRN/wBfB/8AQVoA5HV/+Qve/wDXxJ/6EaqVb1f/AJC97/18Sf8AoRqpQAUUUUAFFFFABRRRQAUUUUAFFFFABU63TqMHmoKK1p1Z03eDsJpPcleZn6mmbhTaKU6k5u8ncEkh2402iioGFFFFIAooooAKKKKACiiigArufBH/ACCJv+vg/wDoK1w1dz4I/wCQRN/18H/0FaAOR1f/AJC97/18Sf8AoRqpVvV/+Qve/wDXxJ/6EaqUAFFFFABRRWpDe27W8FtOoaNI8/MTgPluOOgwew649KAMuitSOXT2CGaND/qwQAy4Ufe6dT/TFRWlxbxwXCyghrjK4QcIvUdeo3bT6/LQBQorUmuLN8kYU7nI8tSo2leAPx61FcPZPDL5SCN+qgZP8R45/wBnBzmmBQoqVyDbRLnkM3Hp0q8j2Qjg8yUGSBeoVsMSWOBx2yOv60CMyitC4ks5Ld2U5mIGM5zn5enbGN36VJ51gLfZtVmCEqDuHJC5yfXIPtSGZdFaUF3D9lgtZCAmGLlgSAckjAHfpzS79PjLmJsbiVAIY4X5uT+G38u1AGZ1oq7I1uuqRtbMPJDId2CBnA3dffNR2jpHcNJIwVQrYyM5JBAA/OmIrUVpyS6dEf3cazEqckhgARnGBn/doZtOI2IoVSjfOdxYN24xg/n3oGZlFacFzaG1ghl4KA7+Dh+TtBI7AkH3z7ClWbTxtHl7Uf8A1oUsTjeCQPbA4PWkBl0VavHt2Ci3jRTklipJz6Yz2/DvVWgAooooAK7nwR/yCJv+vg/+grXDV3Pgj/kETf8AXwf/AEFaAOR1f/kL3v8A18Sf+hGqlW9X/wCQve/9fEn/AKEaqUAFFFFABRRRQAUUUUAFFFFABRRRQAUUUUAFFFFABRRRQAUUUUAFFFFABRRRQAUUUUAFdz4I/wCQRN/18H/0Fa4au58Ef8gib/r4P/oK0AQ3Xg/7XdTXP27Z5ztJt8nOMnOM7qi/4Qj/AKiH/kH/AOyoop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Vs6Pp/9i2rW3m+fucybtu3GQBjGT6UUUAf/9k="/>
          <p:cNvSpPr>
            <a:spLocks noChangeAspect="1" noChangeArrowheads="1"/>
          </p:cNvSpPr>
          <p:nvPr/>
        </p:nvSpPr>
        <p:spPr bwMode="auto">
          <a:xfrm>
            <a:off x="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24" name="図 23">
            <a:extLst>
              <a:ext uri="{FF2B5EF4-FFF2-40B4-BE49-F238E27FC236}">
                <a16:creationId xmlns:a16="http://schemas.microsoft.com/office/drawing/2014/main" id="{C3450BAB-8CC1-2ADF-02C0-3F21F0192BC5}"/>
              </a:ext>
            </a:extLst>
          </p:cNvPr>
          <p:cNvPicPr>
            <a:picLocks noChangeAspect="1"/>
          </p:cNvPicPr>
          <p:nvPr/>
        </p:nvPicPr>
        <p:blipFill>
          <a:blip r:embed="rId3"/>
          <a:stretch>
            <a:fillRect/>
          </a:stretch>
        </p:blipFill>
        <p:spPr>
          <a:xfrm>
            <a:off x="81878" y="7415553"/>
            <a:ext cx="6858000" cy="30426"/>
          </a:xfrm>
          <a:prstGeom prst="rect">
            <a:avLst/>
          </a:prstGeom>
        </p:spPr>
      </p:pic>
      <p:sp>
        <p:nvSpPr>
          <p:cNvPr id="25" name="テキスト ボックス 24">
            <a:extLst>
              <a:ext uri="{FF2B5EF4-FFF2-40B4-BE49-F238E27FC236}">
                <a16:creationId xmlns:a16="http://schemas.microsoft.com/office/drawing/2014/main" id="{E5EB61F5-00F3-CE23-780C-73716026B078}"/>
              </a:ext>
            </a:extLst>
          </p:cNvPr>
          <p:cNvSpPr txBox="1"/>
          <p:nvPr/>
        </p:nvSpPr>
        <p:spPr>
          <a:xfrm>
            <a:off x="256639" y="7035554"/>
            <a:ext cx="6358899" cy="338554"/>
          </a:xfrm>
          <a:prstGeom prst="rect">
            <a:avLst/>
          </a:prstGeom>
          <a:noFill/>
        </p:spPr>
        <p:txBody>
          <a:bodyPr wrap="square" rtlCol="0">
            <a:spAutoFit/>
          </a:bodyPr>
          <a:lstStyle/>
          <a:p>
            <a:pPr algn="ctr"/>
            <a:r>
              <a:rPr lang="ja-JP" altLang="en-US" sz="1600"/>
              <a:t>研究費・科研費でのご購入は生協が便利で安心！</a:t>
            </a:r>
            <a:endParaRPr kumimoji="1" lang="ja-JP" altLang="en-US" sz="1600"/>
          </a:p>
        </p:txBody>
      </p:sp>
      <p:sp>
        <p:nvSpPr>
          <p:cNvPr id="26" name="テキスト ボックス 25">
            <a:extLst>
              <a:ext uri="{FF2B5EF4-FFF2-40B4-BE49-F238E27FC236}">
                <a16:creationId xmlns:a16="http://schemas.microsoft.com/office/drawing/2014/main" id="{F80264B5-B2BF-9FD4-3C48-2ECE7B1E799D}"/>
              </a:ext>
            </a:extLst>
          </p:cNvPr>
          <p:cNvSpPr txBox="1"/>
          <p:nvPr/>
        </p:nvSpPr>
        <p:spPr>
          <a:xfrm>
            <a:off x="2748895" y="7547400"/>
            <a:ext cx="1360208" cy="338554"/>
          </a:xfrm>
          <a:prstGeom prst="rect">
            <a:avLst/>
          </a:prstGeom>
          <a:noFill/>
          <a:ln w="19050" cmpd="sng">
            <a:solidFill>
              <a:schemeClr val="tx1"/>
            </a:solidFill>
          </a:ln>
        </p:spPr>
        <p:txBody>
          <a:bodyPr wrap="square" rtlCol="0">
            <a:spAutoFit/>
          </a:bodyPr>
          <a:lstStyle/>
          <a:p>
            <a:pPr algn="ctr"/>
            <a:r>
              <a:rPr lang="en-US" altLang="en-US" sz="1600"/>
              <a:t>注文書</a:t>
            </a:r>
            <a:endParaRPr kumimoji="1" lang="ja-JP" altLang="en-US" sz="1600"/>
          </a:p>
        </p:txBody>
      </p:sp>
      <p:sp>
        <p:nvSpPr>
          <p:cNvPr id="27" name="テキスト ボックス 26">
            <a:extLst>
              <a:ext uri="{FF2B5EF4-FFF2-40B4-BE49-F238E27FC236}">
                <a16:creationId xmlns:a16="http://schemas.microsoft.com/office/drawing/2014/main" id="{90486BE6-6EFB-D9FE-5851-45133A3210FE}"/>
              </a:ext>
            </a:extLst>
          </p:cNvPr>
          <p:cNvSpPr txBox="1"/>
          <p:nvPr/>
        </p:nvSpPr>
        <p:spPr>
          <a:xfrm>
            <a:off x="7088" y="7932476"/>
            <a:ext cx="6858000" cy="307777"/>
          </a:xfrm>
          <a:prstGeom prst="rect">
            <a:avLst/>
          </a:prstGeom>
          <a:noFill/>
        </p:spPr>
        <p:txBody>
          <a:bodyPr wrap="square" rtlCol="0">
            <a:spAutoFit/>
          </a:bodyPr>
          <a:lstStyle/>
          <a:p>
            <a:pPr algn="ctr"/>
            <a:r>
              <a:rPr lang="ja-JP" altLang="en-US" sz="1400" b="1" dirty="0">
                <a:latin typeface="ＭＳ Ｐゴシック" panose="020B0600070205080204" pitchFamily="50" charset="-128"/>
                <a:ea typeface="ＭＳ Ｐゴシック" panose="020B0600070205080204" pitchFamily="50" charset="-128"/>
              </a:rPr>
              <a:t>リサーチの技法第</a:t>
            </a:r>
            <a:r>
              <a:rPr lang="en-US" altLang="ja-JP" sz="1400" b="1" dirty="0">
                <a:latin typeface="ＭＳ Ｐゴシック" panose="020B0600070205080204" pitchFamily="50" charset="-128"/>
                <a:ea typeface="ＭＳ Ｐゴシック" panose="020B0600070205080204" pitchFamily="50" charset="-128"/>
              </a:rPr>
              <a:t>5</a:t>
            </a:r>
            <a:r>
              <a:rPr lang="ja-JP" altLang="en-US" sz="1400" b="1" dirty="0">
                <a:latin typeface="ＭＳ Ｐゴシック" panose="020B0600070205080204" pitchFamily="50" charset="-128"/>
                <a:ea typeface="ＭＳ Ｐゴシック" panose="020B0600070205080204" pitchFamily="50" charset="-128"/>
              </a:rPr>
              <a:t>版　</a:t>
            </a:r>
            <a:r>
              <a:rPr lang="en-US" altLang="ja-JP" sz="1400" b="1" dirty="0">
                <a:latin typeface="ＭＳ Ｐゴシック" panose="020B0600070205080204" pitchFamily="50" charset="-128"/>
                <a:ea typeface="ＭＳ Ｐゴシック" panose="020B0600070205080204" pitchFamily="50" charset="-128"/>
              </a:rPr>
              <a:t>/The Craft of Research, 5th ed.</a:t>
            </a:r>
            <a:r>
              <a:rPr lang="ja-JP" altLang="en-US" sz="1400" b="1" dirty="0">
                <a:latin typeface="ＭＳ Ｐゴシック" panose="020B0600070205080204" pitchFamily="50" charset="-128"/>
                <a:ea typeface="ＭＳ Ｐゴシック" panose="020B0600070205080204" pitchFamily="50" charset="-128"/>
              </a:rPr>
              <a:t>　　　</a:t>
            </a:r>
            <a:r>
              <a:rPr lang="ja-JP" altLang="en-US" sz="1300" b="1" dirty="0">
                <a:latin typeface="+mj-ea"/>
                <a:ea typeface="+mj-ea"/>
                <a:cs typeface="ヒラギノ角ゴ Pro W6"/>
              </a:rPr>
              <a:t>　ご注文  </a:t>
            </a:r>
            <a:r>
              <a:rPr lang="ja-JP" altLang="en-US" sz="1300" b="1" u="sng" dirty="0">
                <a:latin typeface="+mj-ea"/>
                <a:ea typeface="+mj-ea"/>
                <a:cs typeface="ヒラギノ角ゴ Pro W6"/>
              </a:rPr>
              <a:t>　　 </a:t>
            </a:r>
            <a:r>
              <a:rPr lang="ja-JP" altLang="en-US" sz="1300" b="1" dirty="0">
                <a:latin typeface="+mj-ea"/>
                <a:ea typeface="+mj-ea"/>
                <a:cs typeface="ヒラギノ角ゴ Pro W6"/>
              </a:rPr>
              <a:t>冊</a:t>
            </a:r>
            <a:endParaRPr lang="en-US" altLang="ja-JP" sz="1300" b="1" dirty="0">
              <a:latin typeface="+mj-ea"/>
              <a:ea typeface="+mj-ea"/>
              <a:cs typeface="ヒラギノ角ゴ Pro W6"/>
            </a:endParaRPr>
          </a:p>
        </p:txBody>
      </p:sp>
      <p:pic>
        <p:nvPicPr>
          <p:cNvPr id="28" name="図 27">
            <a:extLst>
              <a:ext uri="{FF2B5EF4-FFF2-40B4-BE49-F238E27FC236}">
                <a16:creationId xmlns:a16="http://schemas.microsoft.com/office/drawing/2014/main" id="{0CD9ACEC-B9F3-5DE8-9C65-15185571ED3A}"/>
              </a:ext>
            </a:extLst>
          </p:cNvPr>
          <p:cNvPicPr>
            <a:picLocks noChangeAspect="1"/>
          </p:cNvPicPr>
          <p:nvPr/>
        </p:nvPicPr>
        <p:blipFill>
          <a:blip r:embed="rId4"/>
          <a:stretch>
            <a:fillRect/>
          </a:stretch>
        </p:blipFill>
        <p:spPr>
          <a:xfrm>
            <a:off x="256639" y="9244025"/>
            <a:ext cx="518205" cy="512108"/>
          </a:xfrm>
          <a:prstGeom prst="rect">
            <a:avLst/>
          </a:prstGeom>
        </p:spPr>
      </p:pic>
      <p:sp>
        <p:nvSpPr>
          <p:cNvPr id="29" name="テキスト ボックス 28">
            <a:extLst>
              <a:ext uri="{FF2B5EF4-FFF2-40B4-BE49-F238E27FC236}">
                <a16:creationId xmlns:a16="http://schemas.microsoft.com/office/drawing/2014/main" id="{90E5AA8B-AFD6-5741-F057-3415748BEDC3}"/>
              </a:ext>
            </a:extLst>
          </p:cNvPr>
          <p:cNvSpPr txBox="1"/>
          <p:nvPr/>
        </p:nvSpPr>
        <p:spPr>
          <a:xfrm>
            <a:off x="889126" y="9255099"/>
            <a:ext cx="1494320" cy="215444"/>
          </a:xfrm>
          <a:prstGeom prst="rect">
            <a:avLst/>
          </a:prstGeom>
          <a:noFill/>
        </p:spPr>
        <p:txBody>
          <a:bodyPr wrap="none" rtlCol="0">
            <a:spAutoFit/>
          </a:bodyPr>
          <a:lstStyle/>
          <a:p>
            <a:r>
              <a:rPr kumimoji="1" lang="ja-JP" altLang="en-US" sz="800"/>
              <a:t>大学生協洋書オンラインストア</a:t>
            </a:r>
          </a:p>
        </p:txBody>
      </p:sp>
      <p:sp>
        <p:nvSpPr>
          <p:cNvPr id="30" name="テキスト ボックス 29">
            <a:extLst>
              <a:ext uri="{FF2B5EF4-FFF2-40B4-BE49-F238E27FC236}">
                <a16:creationId xmlns:a16="http://schemas.microsoft.com/office/drawing/2014/main" id="{762491D4-90CE-C20A-7A2E-2CB4B9CC373A}"/>
              </a:ext>
            </a:extLst>
          </p:cNvPr>
          <p:cNvSpPr txBox="1"/>
          <p:nvPr/>
        </p:nvSpPr>
        <p:spPr>
          <a:xfrm>
            <a:off x="774844" y="9500079"/>
            <a:ext cx="1826141" cy="215444"/>
          </a:xfrm>
          <a:prstGeom prst="rect">
            <a:avLst/>
          </a:prstGeom>
          <a:noFill/>
        </p:spPr>
        <p:txBody>
          <a:bodyPr wrap="none" rtlCol="0">
            <a:spAutoFit/>
          </a:bodyPr>
          <a:lstStyle/>
          <a:p>
            <a:r>
              <a:rPr kumimoji="1" lang="en-US" altLang="ja-JP" sz="800">
                <a:latin typeface="+mn-ea"/>
              </a:rPr>
              <a:t>https://yosho.univcoop.jp/BookShop/</a:t>
            </a:r>
            <a:endParaRPr kumimoji="1" lang="ja-JP" altLang="en-US" sz="800">
              <a:latin typeface="+mn-ea"/>
            </a:endParaRPr>
          </a:p>
        </p:txBody>
      </p:sp>
      <p:sp>
        <p:nvSpPr>
          <p:cNvPr id="31" name="テキスト ボックス 30">
            <a:extLst>
              <a:ext uri="{FF2B5EF4-FFF2-40B4-BE49-F238E27FC236}">
                <a16:creationId xmlns:a16="http://schemas.microsoft.com/office/drawing/2014/main" id="{93DCB236-9E5B-14C6-BA22-1C84E3D80692}"/>
              </a:ext>
            </a:extLst>
          </p:cNvPr>
          <p:cNvSpPr txBox="1"/>
          <p:nvPr/>
        </p:nvSpPr>
        <p:spPr>
          <a:xfrm>
            <a:off x="5404284" y="1561927"/>
            <a:ext cx="1384388" cy="276999"/>
          </a:xfrm>
          <a:prstGeom prst="rect">
            <a:avLst/>
          </a:prstGeom>
          <a:noFill/>
        </p:spPr>
        <p:txBody>
          <a:bodyPr wrap="square" lIns="91440" tIns="45720" rIns="91440" bIns="45720" rtlCol="0" anchor="t">
            <a:spAutoFit/>
          </a:bodyPr>
          <a:lstStyle/>
          <a:p>
            <a:r>
              <a:rPr kumimoji="1" lang="en-US" altLang="ja-JP" sz="600" dirty="0">
                <a:latin typeface="ＭＳ Ｐゴシック"/>
                <a:ea typeface="ＭＳ Ｐゴシック"/>
              </a:rPr>
              <a:t>※</a:t>
            </a:r>
            <a:r>
              <a:rPr kumimoji="1" lang="ja-JP" altLang="en-US" sz="600" dirty="0">
                <a:latin typeface="ＭＳ Ｐゴシック"/>
                <a:ea typeface="ＭＳ Ｐゴシック"/>
              </a:rPr>
              <a:t>大学生協洋書オンラインストアの</a:t>
            </a:r>
            <a:endParaRPr kumimoji="1" lang="en-US" altLang="ja-JP" sz="600" dirty="0">
              <a:latin typeface="ＭＳ Ｐゴシック"/>
              <a:ea typeface="ＭＳ Ｐゴシック"/>
            </a:endParaRPr>
          </a:p>
          <a:p>
            <a:r>
              <a:rPr kumimoji="1" lang="ja-JP" altLang="en-US" sz="600" dirty="0">
                <a:latin typeface="ＭＳ Ｐゴシック"/>
                <a:ea typeface="ＭＳ Ｐゴシック"/>
              </a:rPr>
              <a:t>該当商品の</a:t>
            </a:r>
            <a:r>
              <a:rPr lang="ja-JP" altLang="en-US" sz="600" dirty="0">
                <a:latin typeface="ＭＳ Ｐゴシック"/>
                <a:ea typeface="ＭＳ Ｐゴシック"/>
              </a:rPr>
              <a:t>ページへ</a:t>
            </a:r>
            <a:endParaRPr lang="ja-JP" sz="600" dirty="0">
              <a:latin typeface="ＭＳ Ｐゴシック"/>
              <a:ea typeface="ＭＳ Ｐゴシック"/>
            </a:endParaRPr>
          </a:p>
        </p:txBody>
      </p:sp>
      <p:sp>
        <p:nvSpPr>
          <p:cNvPr id="2" name="テキスト ボックス 2">
            <a:extLst>
              <a:ext uri="{FF2B5EF4-FFF2-40B4-BE49-F238E27FC236}">
                <a16:creationId xmlns:a16="http://schemas.microsoft.com/office/drawing/2014/main" id="{7144EE48-32B8-4FA3-4277-09B583BA0BAA}"/>
              </a:ext>
            </a:extLst>
          </p:cNvPr>
          <p:cNvSpPr txBox="1">
            <a:spLocks noChangeArrowheads="1"/>
          </p:cNvSpPr>
          <p:nvPr/>
        </p:nvSpPr>
        <p:spPr bwMode="auto">
          <a:xfrm>
            <a:off x="108094" y="212687"/>
            <a:ext cx="6518019" cy="702128"/>
          </a:xfrm>
          <a:prstGeom prst="rect">
            <a:avLst/>
          </a:prstGeom>
          <a:solidFill>
            <a:srgbClr val="0070C0"/>
          </a:solidFill>
          <a:ln>
            <a:noFill/>
          </a:ln>
          <a:effectLst/>
        </p:spPr>
        <p:txBody>
          <a:bodyPr vert="horz" wrap="square" lIns="91440" tIns="45720" rIns="91440" bIns="45720" numCol="1" anchor="ctr" anchorCtr="0" compatLnSpc="1">
            <a:prstTxWarp prst="textNoShape">
              <a:avLst/>
            </a:prstTxWarp>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ctr" defTabSz="914400"/>
            <a:r>
              <a:rPr lang="en-US" altLang="ja-JP" sz="1800" b="1" dirty="0">
                <a:solidFill>
                  <a:srgbClr val="FFFFFF"/>
                </a:solidFill>
                <a:latin typeface="ヒラギノ角ゴ Pro W6" charset="0"/>
                <a:ea typeface="ヒラギノ角ゴ Pro W6" charset="0"/>
              </a:rPr>
              <a:t>New Humanities </a:t>
            </a:r>
            <a:r>
              <a:rPr kumimoji="1" lang="en-US" altLang="ja-JP" sz="1800" b="1" i="0" u="none" strike="noStrike" cap="none" normalizeH="0" baseline="0" dirty="0">
                <a:ln>
                  <a:noFill/>
                </a:ln>
                <a:solidFill>
                  <a:srgbClr val="FFFFFF"/>
                </a:solidFill>
                <a:effectLst/>
                <a:latin typeface="ヒラギノ角ゴ Pro W6" charset="0"/>
                <a:ea typeface="ヒラギノ角ゴ Pro W6" charset="0"/>
              </a:rPr>
              <a:t>Book Information from UNIV. CO-OP</a:t>
            </a:r>
          </a:p>
        </p:txBody>
      </p:sp>
      <p:sp>
        <p:nvSpPr>
          <p:cNvPr id="18" name="テキスト ボックス 17">
            <a:extLst>
              <a:ext uri="{FF2B5EF4-FFF2-40B4-BE49-F238E27FC236}">
                <a16:creationId xmlns:a16="http://schemas.microsoft.com/office/drawing/2014/main" id="{BD636F42-AE3C-CD58-5AFD-4B1C306E9E98}"/>
              </a:ext>
            </a:extLst>
          </p:cNvPr>
          <p:cNvSpPr txBox="1"/>
          <p:nvPr/>
        </p:nvSpPr>
        <p:spPr>
          <a:xfrm>
            <a:off x="604373" y="1953713"/>
            <a:ext cx="1234633" cy="646331"/>
          </a:xfrm>
          <a:prstGeom prst="rect">
            <a:avLst/>
          </a:prstGeom>
          <a:noFill/>
        </p:spPr>
        <p:txBody>
          <a:bodyPr wrap="none" rtlCol="0">
            <a:spAutoFit/>
          </a:bodyPr>
          <a:lstStyle/>
          <a:p>
            <a:pPr algn="ctr"/>
            <a:r>
              <a:rPr kumimoji="1" lang="en-US" altLang="ja-JP" b="1" dirty="0">
                <a:solidFill>
                  <a:srgbClr val="FF0000"/>
                </a:solidFill>
                <a:latin typeface="+mn-ea"/>
              </a:rPr>
              <a:t>2024</a:t>
            </a:r>
            <a:r>
              <a:rPr kumimoji="1" lang="ja-JP" altLang="en-US" b="1" dirty="0">
                <a:solidFill>
                  <a:srgbClr val="FF0000"/>
                </a:solidFill>
                <a:latin typeface="+mn-ea"/>
              </a:rPr>
              <a:t>年</a:t>
            </a:r>
            <a:r>
              <a:rPr lang="en-US" altLang="ja-JP" b="1" dirty="0">
                <a:solidFill>
                  <a:srgbClr val="FF0000"/>
                </a:solidFill>
                <a:latin typeface="+mn-ea"/>
              </a:rPr>
              <a:t>7</a:t>
            </a:r>
            <a:r>
              <a:rPr kumimoji="1" lang="ja-JP" altLang="en-US" b="1" dirty="0">
                <a:solidFill>
                  <a:srgbClr val="FF0000"/>
                </a:solidFill>
                <a:latin typeface="+mn-ea"/>
              </a:rPr>
              <a:t>月</a:t>
            </a:r>
            <a:endParaRPr kumimoji="1" lang="en-US" altLang="ja-JP" b="1" dirty="0">
              <a:solidFill>
                <a:srgbClr val="FF0000"/>
              </a:solidFill>
              <a:latin typeface="+mn-ea"/>
            </a:endParaRPr>
          </a:p>
          <a:p>
            <a:pPr algn="ctr"/>
            <a:r>
              <a:rPr kumimoji="1" lang="ja-JP" altLang="en-US" b="1" dirty="0">
                <a:solidFill>
                  <a:srgbClr val="FF0000"/>
                </a:solidFill>
                <a:latin typeface="+mn-ea"/>
              </a:rPr>
              <a:t>刊行予定</a:t>
            </a:r>
          </a:p>
        </p:txBody>
      </p:sp>
      <p:sp>
        <p:nvSpPr>
          <p:cNvPr id="8" name="テキスト ボックス 7">
            <a:extLst>
              <a:ext uri="{FF2B5EF4-FFF2-40B4-BE49-F238E27FC236}">
                <a16:creationId xmlns:a16="http://schemas.microsoft.com/office/drawing/2014/main" id="{B12838AA-35F4-DF6D-3FA7-2CE1DE257573}"/>
              </a:ext>
            </a:extLst>
          </p:cNvPr>
          <p:cNvSpPr txBox="1"/>
          <p:nvPr/>
        </p:nvSpPr>
        <p:spPr>
          <a:xfrm>
            <a:off x="3318508" y="1880371"/>
            <a:ext cx="3470164" cy="4524315"/>
          </a:xfrm>
          <a:prstGeom prst="rect">
            <a:avLst/>
          </a:prstGeom>
          <a:noFill/>
        </p:spPr>
        <p:txBody>
          <a:bodyPr wrap="square">
            <a:spAutoFit/>
          </a:bodyPr>
          <a:lstStyle/>
          <a:p>
            <a:r>
              <a:rPr lang="en-US" altLang="ja-JP" sz="900" dirty="0">
                <a:latin typeface="ＭＳ Ｐ明朝" panose="02020600040205080304" pitchFamily="18" charset="-128"/>
                <a:ea typeface="ＭＳ Ｐ明朝" panose="02020600040205080304" pitchFamily="18" charset="-128"/>
              </a:rPr>
              <a:t>A thoroughly updated edition of a beloved classic that has guided generations of researchers in conducting effective and meaningful research.</a:t>
            </a:r>
          </a:p>
          <a:p>
            <a:endParaRPr lang="en-US" altLang="ja-JP" sz="900" dirty="0">
              <a:latin typeface="ＭＳ Ｐ明朝" panose="02020600040205080304" pitchFamily="18" charset="-128"/>
              <a:ea typeface="ＭＳ Ｐ明朝" panose="02020600040205080304" pitchFamily="18" charset="-128"/>
            </a:endParaRPr>
          </a:p>
          <a:p>
            <a:r>
              <a:rPr lang="en-US" altLang="ja-JP" sz="900" dirty="0">
                <a:latin typeface="ＭＳ Ｐ明朝" panose="02020600040205080304" pitchFamily="18" charset="-128"/>
                <a:ea typeface="ＭＳ Ｐ明朝" panose="02020600040205080304" pitchFamily="18" charset="-128"/>
              </a:rPr>
              <a:t>With more than a million copies sold since its first publication, The Craft of Research has helped generations of researchers at every level—from high-school students and first-year undergraduates to advanced graduate students to researchers in business and government. Conceived by seasoned researchers and educators Wayne C. Booth, Gregory G. </a:t>
            </a:r>
            <a:r>
              <a:rPr lang="en-US" altLang="ja-JP" sz="900" dirty="0" err="1">
                <a:latin typeface="ＭＳ Ｐ明朝" panose="02020600040205080304" pitchFamily="18" charset="-128"/>
                <a:ea typeface="ＭＳ Ｐ明朝" panose="02020600040205080304" pitchFamily="18" charset="-128"/>
              </a:rPr>
              <a:t>Colomb</a:t>
            </a:r>
            <a:r>
              <a:rPr lang="en-US" altLang="ja-JP" sz="900" dirty="0">
                <a:latin typeface="ＭＳ Ｐ明朝" panose="02020600040205080304" pitchFamily="18" charset="-128"/>
                <a:ea typeface="ＭＳ Ｐ明朝" panose="02020600040205080304" pitchFamily="18" charset="-128"/>
              </a:rPr>
              <a:t>, and Joseph M. Williams, this fundamental work explains how to choose significant topics, pose genuine and productive questions, find and evaluate sources, build sound and compelling arguments, and convey those arguments effectively to others.</a:t>
            </a:r>
          </a:p>
          <a:p>
            <a:endParaRPr lang="en-US" altLang="ja-JP" sz="900" dirty="0">
              <a:latin typeface="ＭＳ Ｐ明朝" panose="02020600040205080304" pitchFamily="18" charset="-128"/>
              <a:ea typeface="ＭＳ Ｐ明朝" panose="02020600040205080304" pitchFamily="18" charset="-128"/>
            </a:endParaRPr>
          </a:p>
          <a:p>
            <a:r>
              <a:rPr lang="en-US" altLang="ja-JP" sz="900" dirty="0">
                <a:latin typeface="ＭＳ Ｐ明朝" panose="02020600040205080304" pitchFamily="18" charset="-128"/>
                <a:ea typeface="ＭＳ Ｐ明朝" panose="02020600040205080304" pitchFamily="18" charset="-128"/>
              </a:rPr>
              <a:t>While preserving the book’s proven approach to the research process, as well as its general structure and accessible voice, this new edition acknowledges the many ways research is conducted and communicated today. Thoroughly revised by Joseph </a:t>
            </a:r>
            <a:r>
              <a:rPr lang="en-US" altLang="ja-JP" sz="900" dirty="0" err="1">
                <a:latin typeface="ＭＳ Ｐ明朝" panose="02020600040205080304" pitchFamily="18" charset="-128"/>
                <a:ea typeface="ＭＳ Ｐ明朝" panose="02020600040205080304" pitchFamily="18" charset="-128"/>
              </a:rPr>
              <a:t>Bizup</a:t>
            </a:r>
            <a:r>
              <a:rPr lang="en-US" altLang="ja-JP" sz="900" dirty="0">
                <a:latin typeface="ＭＳ Ｐ明朝" panose="02020600040205080304" pitchFamily="18" charset="-128"/>
                <a:ea typeface="ＭＳ Ｐ明朝" panose="02020600040205080304" pitchFamily="18" charset="-128"/>
              </a:rPr>
              <a:t> and William T. FitzGerald, it recognizes that research may lead to a product other than a paper—or no product at all—and includes a new chapter about effective presentations. It features fresh examples from a variety of fields that will appeal to today’s students and other readers.  It also accounts for new technologies used in research and offers basic guidelines for the appropriate use of generative AI. And it ends with an expanded chapter on ethics that addresses researchers’ broader obligations to their research communities and audiences as well as systemic questions about ethical research practices.</a:t>
            </a:r>
          </a:p>
          <a:p>
            <a:endParaRPr lang="en-US" altLang="ja-JP" sz="900" dirty="0">
              <a:latin typeface="ＭＳ Ｐ明朝" panose="02020600040205080304" pitchFamily="18" charset="-128"/>
              <a:ea typeface="ＭＳ Ｐ明朝" panose="02020600040205080304" pitchFamily="18" charset="-128"/>
            </a:endParaRPr>
          </a:p>
          <a:p>
            <a:r>
              <a:rPr lang="en-US" altLang="ja-JP" sz="900" dirty="0">
                <a:latin typeface="ＭＳ Ｐ明朝" panose="02020600040205080304" pitchFamily="18" charset="-128"/>
                <a:ea typeface="ＭＳ Ｐ明朝" panose="02020600040205080304" pitchFamily="18" charset="-128"/>
              </a:rPr>
              <a:t>This new edition will be welcomed by a new and more diverse generation of researchers.</a:t>
            </a:r>
            <a:endParaRPr lang="ja-JP" altLang="en-US" sz="900" dirty="0">
              <a:latin typeface="ＭＳ Ｐ明朝" panose="02020600040205080304" pitchFamily="18" charset="-128"/>
              <a:ea typeface="ＭＳ Ｐ明朝" panose="02020600040205080304" pitchFamily="18" charset="-128"/>
            </a:endParaRPr>
          </a:p>
        </p:txBody>
      </p:sp>
      <p:pic>
        <p:nvPicPr>
          <p:cNvPr id="16" name="図 15">
            <a:extLst>
              <a:ext uri="{FF2B5EF4-FFF2-40B4-BE49-F238E27FC236}">
                <a16:creationId xmlns:a16="http://schemas.microsoft.com/office/drawing/2014/main" id="{7DFEF7F1-04DE-D884-18EF-F0EAF2F087AA}"/>
              </a:ext>
            </a:extLst>
          </p:cNvPr>
          <p:cNvPicPr>
            <a:picLocks noChangeAspect="1"/>
          </p:cNvPicPr>
          <p:nvPr/>
        </p:nvPicPr>
        <p:blipFill>
          <a:blip r:embed="rId5"/>
          <a:stretch>
            <a:fillRect/>
          </a:stretch>
        </p:blipFill>
        <p:spPr>
          <a:xfrm>
            <a:off x="565835" y="2733849"/>
            <a:ext cx="1415530" cy="218422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pic>
        <p:nvPicPr>
          <p:cNvPr id="22" name="図 21">
            <a:extLst>
              <a:ext uri="{FF2B5EF4-FFF2-40B4-BE49-F238E27FC236}">
                <a16:creationId xmlns:a16="http://schemas.microsoft.com/office/drawing/2014/main" id="{08097588-620A-03DC-93B9-ADE32BABD214}"/>
              </a:ext>
            </a:extLst>
          </p:cNvPr>
          <p:cNvPicPr>
            <a:picLocks noChangeAspect="1"/>
          </p:cNvPicPr>
          <p:nvPr/>
        </p:nvPicPr>
        <p:blipFill>
          <a:blip r:embed="rId6"/>
          <a:stretch>
            <a:fillRect/>
          </a:stretch>
        </p:blipFill>
        <p:spPr>
          <a:xfrm>
            <a:off x="5753283" y="959438"/>
            <a:ext cx="600027" cy="600027"/>
          </a:xfrm>
          <a:prstGeom prst="rect">
            <a:avLst/>
          </a:prstGeom>
        </p:spPr>
      </p:pic>
    </p:spTree>
    <p:extLst>
      <p:ext uri="{BB962C8B-B14F-4D97-AF65-F5344CB8AC3E}">
        <p14:creationId xmlns:p14="http://schemas.microsoft.com/office/powerpoint/2010/main" val="3567454695"/>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7960639A4BC2D42B1B19A745E4335BA" ma:contentTypeVersion="13" ma:contentTypeDescription="新しいドキュメントを作成します。" ma:contentTypeScope="" ma:versionID="0159661c63ce9615cbcd6b16f7d25e31">
  <xsd:schema xmlns:xsd="http://www.w3.org/2001/XMLSchema" xmlns:xs="http://www.w3.org/2001/XMLSchema" xmlns:p="http://schemas.microsoft.com/office/2006/metadata/properties" xmlns:ns3="5a0e99c9-1fce-4171-961b-a0d116a432d6" xmlns:ns4="e577983b-3559-4226-a562-3737c7d932ac" targetNamespace="http://schemas.microsoft.com/office/2006/metadata/properties" ma:root="true" ma:fieldsID="3456bd1f46fafc0cbfaf66266a673928" ns3:_="" ns4:_="">
    <xsd:import namespace="5a0e99c9-1fce-4171-961b-a0d116a432d6"/>
    <xsd:import namespace="e577983b-3559-4226-a562-3737c7d932a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99c9-1fce-4171-961b-a0d116a432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77983b-3559-4226-a562-3737c7d932a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5a0e99c9-1fce-4171-961b-a0d116a432d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29051B-DA4C-43D3-A833-D512A858CB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99c9-1fce-4171-961b-a0d116a432d6"/>
    <ds:schemaRef ds:uri="e577983b-3559-4226-a562-3737c7d93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ACAC75-E388-45EB-AB4E-08D9490A6524}">
  <ds:schemaRefs>
    <ds:schemaRef ds:uri="http://purl.org/dc/dcmitype/"/>
    <ds:schemaRef ds:uri="http://www.w3.org/XML/1998/namespace"/>
    <ds:schemaRef ds:uri="http://schemas.microsoft.com/office/2006/documentManagement/types"/>
    <ds:schemaRef ds:uri="5a0e99c9-1fce-4171-961b-a0d116a432d6"/>
    <ds:schemaRef ds:uri="e577983b-3559-4226-a562-3737c7d932ac"/>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C93B639-DD47-459C-B7EE-C13EBC6C92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2839</TotalTime>
  <Words>472</Words>
  <Application>Microsoft Office PowerPoint</Application>
  <PresentationFormat>A4 210 x 297 mm</PresentationFormat>
  <Paragraphs>29</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ＭＳ Ｐ明朝</vt:lpstr>
      <vt:lpstr>ヒラギノ角ゴ Pro W6</vt:lpstr>
      <vt:lpstr>Arial</vt:lpstr>
      <vt:lpstr>Calibri</vt:lpstr>
      <vt:lpstr>ホワイト</vt:lpstr>
      <vt:lpstr>PowerPoint プレゼンテーション</vt:lpstr>
    </vt:vector>
  </TitlesOfParts>
  <Company>大学生協東京事業連合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福岡 和宏</dc:creator>
  <cp:lastModifiedBy>坂本 晋一</cp:lastModifiedBy>
  <cp:revision>332</cp:revision>
  <cp:lastPrinted>2017-12-20T10:20:52Z</cp:lastPrinted>
  <dcterms:created xsi:type="dcterms:W3CDTF">2014-05-01T03:32:24Z</dcterms:created>
  <dcterms:modified xsi:type="dcterms:W3CDTF">2024-05-28T07:53:57Z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0x01010027960639A4BC2D42B1B19A745E4335BA</vt:lpwstr>
  </property>
</Properties>
</file>